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4" r:id="rId1"/>
  </p:sldMasterIdLst>
  <p:sldIdLst>
    <p:sldId id="256" r:id="rId2"/>
    <p:sldId id="257" r:id="rId3"/>
    <p:sldId id="270" r:id="rId4"/>
    <p:sldId id="258" r:id="rId5"/>
    <p:sldId id="259" r:id="rId6"/>
    <p:sldId id="260" r:id="rId7"/>
    <p:sldId id="276" r:id="rId8"/>
    <p:sldId id="262" r:id="rId9"/>
    <p:sldId id="272" r:id="rId10"/>
    <p:sldId id="273" r:id="rId11"/>
    <p:sldId id="274" r:id="rId12"/>
    <p:sldId id="275" r:id="rId13"/>
    <p:sldId id="268" r:id="rId14"/>
    <p:sldId id="269"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3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7738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0225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24902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32627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94586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645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86071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85749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7362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29488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26307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69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6885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104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2275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3527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17488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8A87A34-81AB-432B-8DAE-1953F412C126}" type="datetimeFigureOut">
              <a:rPr lang="en-US" smtClean="0"/>
              <a:t>10/5/2023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7599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8A87A34-81AB-432B-8DAE-1953F412C126}" type="datetimeFigureOut">
              <a:rPr lang="en-US" smtClean="0"/>
              <a:pPr/>
              <a:t>10/5/2023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4854489"/>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E51D-CC42-0966-7F4F-A880E8FAE75D}"/>
              </a:ext>
            </a:extLst>
          </p:cNvPr>
          <p:cNvSpPr>
            <a:spLocks noGrp="1"/>
          </p:cNvSpPr>
          <p:nvPr>
            <p:ph type="ctrTitle"/>
          </p:nvPr>
        </p:nvSpPr>
        <p:spPr>
          <a:xfrm>
            <a:off x="341659" y="802241"/>
            <a:ext cx="11508681" cy="1727200"/>
          </a:xfrm>
        </p:spPr>
        <p:txBody>
          <a:bodyPr>
            <a:normAutofit/>
          </a:bodyPr>
          <a:lstStyle/>
          <a:p>
            <a:r>
              <a:rPr lang="en-US" sz="3600" dirty="0">
                <a:latin typeface="Times New Roman" panose="02020603050405020304" pitchFamily="18" charset="0"/>
                <a:cs typeface="Times New Roman" panose="02020603050405020304" pitchFamily="18" charset="0"/>
              </a:rPr>
              <a:t>Automation</a:t>
            </a:r>
            <a:r>
              <a:rPr lang="en-US" sz="3600" dirty="0"/>
              <a:t> </a:t>
            </a:r>
            <a:r>
              <a:rPr lang="en-US" sz="3600" dirty="0">
                <a:latin typeface="Times New Roman" panose="02020603050405020304" pitchFamily="18" charset="0"/>
                <a:cs typeface="Times New Roman" panose="02020603050405020304" pitchFamily="18" charset="0"/>
              </a:rPr>
              <a:t>on FLIPKART website using Selenium and JENKINS</a:t>
            </a:r>
          </a:p>
        </p:txBody>
      </p:sp>
      <p:sp>
        <p:nvSpPr>
          <p:cNvPr id="3" name="Subtitle 2">
            <a:extLst>
              <a:ext uri="{FF2B5EF4-FFF2-40B4-BE49-F238E27FC236}">
                <a16:creationId xmlns:a16="http://schemas.microsoft.com/office/drawing/2014/main" id="{54893A3A-0A41-E193-CB76-9F9AF196F420}"/>
              </a:ext>
            </a:extLst>
          </p:cNvPr>
          <p:cNvSpPr>
            <a:spLocks noGrp="1"/>
          </p:cNvSpPr>
          <p:nvPr>
            <p:ph type="subTitle" idx="1"/>
          </p:nvPr>
        </p:nvSpPr>
        <p:spPr>
          <a:xfrm>
            <a:off x="2485766" y="4328559"/>
            <a:ext cx="12793220" cy="1371599"/>
          </a:xfrm>
        </p:spPr>
        <p:txBody>
          <a:bodyPr>
            <a:normAutofit/>
          </a:bodyPr>
          <a:lstStyle/>
          <a:p>
            <a:r>
              <a:rPr lang="en-US" sz="3200" dirty="0">
                <a:solidFill>
                  <a:schemeClr val="tx1"/>
                </a:solidFill>
                <a:latin typeface="Times New Roman" panose="02020603050405020304" pitchFamily="18" charset="0"/>
                <a:cs typeface="Times New Roman" panose="02020603050405020304" pitchFamily="18" charset="0"/>
              </a:rPr>
              <a:t>Presented By: Vaishnavi Adilla</a:t>
            </a:r>
          </a:p>
          <a:p>
            <a:r>
              <a:rPr lang="en-US" sz="3200">
                <a:solidFill>
                  <a:schemeClr val="tx1"/>
                </a:solidFill>
                <a:latin typeface="Times New Roman" panose="02020603050405020304" pitchFamily="18" charset="0"/>
                <a:cs typeface="Times New Roman" panose="02020603050405020304" pitchFamily="18" charset="0"/>
              </a:rPr>
              <a:t>Emp id-201348</a:t>
            </a:r>
            <a:endParaRPr lang="en-US"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974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022A-A61E-4FEB-CC08-0602D4064BB2}"/>
              </a:ext>
            </a:extLst>
          </p:cNvPr>
          <p:cNvSpPr>
            <a:spLocks noGrp="1"/>
          </p:cNvSpPr>
          <p:nvPr>
            <p:ph type="title"/>
          </p:nvPr>
        </p:nvSpPr>
        <p:spPr>
          <a:xfrm>
            <a:off x="508000" y="558800"/>
            <a:ext cx="10807011" cy="1028262"/>
          </a:xfrm>
        </p:spPr>
        <p:txBody>
          <a:bodyPr>
            <a:normAutofit/>
          </a:bodyPr>
          <a:lstStyle/>
          <a:p>
            <a:r>
              <a:rPr lang="en-US" sz="4400" dirty="0">
                <a:latin typeface="Times New Roman" panose="02020603050405020304" pitchFamily="18" charset="0"/>
                <a:cs typeface="Times New Roman" panose="02020603050405020304" pitchFamily="18" charset="0"/>
              </a:rPr>
              <a:t>Source code:                output:</a:t>
            </a:r>
          </a:p>
        </p:txBody>
      </p:sp>
      <p:pic>
        <p:nvPicPr>
          <p:cNvPr id="7" name="Content Placeholder 6" descr="A screenshot of a computer&#10;&#10;Description automatically generated">
            <a:extLst>
              <a:ext uri="{FF2B5EF4-FFF2-40B4-BE49-F238E27FC236}">
                <a16:creationId xmlns:a16="http://schemas.microsoft.com/office/drawing/2014/main" id="{64F408A9-A696-91CD-77A8-D85147ED7178}"/>
              </a:ext>
            </a:extLst>
          </p:cNvPr>
          <p:cNvPicPr>
            <a:picLocks noGrp="1" noChangeAspect="1"/>
          </p:cNvPicPr>
          <p:nvPr>
            <p:ph sz="quarter" idx="13"/>
          </p:nvPr>
        </p:nvPicPr>
        <p:blipFill>
          <a:blip r:embed="rId2"/>
          <a:stretch>
            <a:fillRect/>
          </a:stretch>
        </p:blipFill>
        <p:spPr>
          <a:xfrm>
            <a:off x="108609" y="1743285"/>
            <a:ext cx="6271172" cy="4713572"/>
          </a:xfrm>
        </p:spPr>
      </p:pic>
      <p:pic>
        <p:nvPicPr>
          <p:cNvPr id="10" name="Picture 9" descr="A screenshot of a computer&#10;&#10;Description automatically generated">
            <a:extLst>
              <a:ext uri="{FF2B5EF4-FFF2-40B4-BE49-F238E27FC236}">
                <a16:creationId xmlns:a16="http://schemas.microsoft.com/office/drawing/2014/main" id="{62B164D6-F67D-EEB2-5019-7EF8A6804A86}"/>
              </a:ext>
            </a:extLst>
          </p:cNvPr>
          <p:cNvPicPr>
            <a:picLocks noChangeAspect="1"/>
          </p:cNvPicPr>
          <p:nvPr/>
        </p:nvPicPr>
        <p:blipFill>
          <a:blip r:embed="rId3"/>
          <a:stretch>
            <a:fillRect/>
          </a:stretch>
        </p:blipFill>
        <p:spPr>
          <a:xfrm>
            <a:off x="6505902" y="1713186"/>
            <a:ext cx="5577489" cy="4713572"/>
          </a:xfrm>
          <a:prstGeom prst="rect">
            <a:avLst/>
          </a:prstGeom>
        </p:spPr>
      </p:pic>
    </p:spTree>
    <p:extLst>
      <p:ext uri="{BB962C8B-B14F-4D97-AF65-F5344CB8AC3E}">
        <p14:creationId xmlns:p14="http://schemas.microsoft.com/office/powerpoint/2010/main" val="269761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022A-A61E-4FEB-CC08-0602D4064BB2}"/>
              </a:ext>
            </a:extLst>
          </p:cNvPr>
          <p:cNvSpPr>
            <a:spLocks noGrp="1"/>
          </p:cNvSpPr>
          <p:nvPr>
            <p:ph type="title"/>
          </p:nvPr>
        </p:nvSpPr>
        <p:spPr>
          <a:xfrm>
            <a:off x="508000" y="497840"/>
            <a:ext cx="10807011" cy="1028262"/>
          </a:xfrm>
        </p:spPr>
        <p:txBody>
          <a:bodyPr>
            <a:normAutofit/>
          </a:bodyPr>
          <a:lstStyle/>
          <a:p>
            <a:r>
              <a:rPr lang="en-US" sz="4400" dirty="0">
                <a:latin typeface="Times New Roman" panose="02020603050405020304" pitchFamily="18" charset="0"/>
                <a:cs typeface="Times New Roman" panose="02020603050405020304" pitchFamily="18" charset="0"/>
              </a:rPr>
              <a:t>Source code:                output:</a:t>
            </a:r>
          </a:p>
        </p:txBody>
      </p:sp>
      <p:pic>
        <p:nvPicPr>
          <p:cNvPr id="6" name="Content Placeholder 5" descr="A screenshot of a computer&#10;&#10;Description automatically generated">
            <a:extLst>
              <a:ext uri="{FF2B5EF4-FFF2-40B4-BE49-F238E27FC236}">
                <a16:creationId xmlns:a16="http://schemas.microsoft.com/office/drawing/2014/main" id="{E6AB171A-A44F-5C6B-AB81-162A481583FD}"/>
              </a:ext>
            </a:extLst>
          </p:cNvPr>
          <p:cNvPicPr>
            <a:picLocks noGrp="1" noChangeAspect="1"/>
          </p:cNvPicPr>
          <p:nvPr>
            <p:ph sz="quarter" idx="13"/>
          </p:nvPr>
        </p:nvPicPr>
        <p:blipFill>
          <a:blip r:embed="rId2"/>
          <a:stretch>
            <a:fillRect/>
          </a:stretch>
        </p:blipFill>
        <p:spPr>
          <a:xfrm>
            <a:off x="81280" y="1713186"/>
            <a:ext cx="6268720" cy="4819694"/>
          </a:xfrm>
        </p:spPr>
      </p:pic>
      <p:pic>
        <p:nvPicPr>
          <p:cNvPr id="9" name="Picture 8" descr="A computer screen shot of a camera&#10;&#10;Description automatically generated">
            <a:extLst>
              <a:ext uri="{FF2B5EF4-FFF2-40B4-BE49-F238E27FC236}">
                <a16:creationId xmlns:a16="http://schemas.microsoft.com/office/drawing/2014/main" id="{0AFFF758-7A93-FC2B-D500-3592BD1BE546}"/>
              </a:ext>
            </a:extLst>
          </p:cNvPr>
          <p:cNvPicPr>
            <a:picLocks noChangeAspect="1"/>
          </p:cNvPicPr>
          <p:nvPr/>
        </p:nvPicPr>
        <p:blipFill>
          <a:blip r:embed="rId3"/>
          <a:stretch>
            <a:fillRect/>
          </a:stretch>
        </p:blipFill>
        <p:spPr>
          <a:xfrm>
            <a:off x="6451601" y="1713186"/>
            <a:ext cx="5659119" cy="4819694"/>
          </a:xfrm>
          <a:prstGeom prst="rect">
            <a:avLst/>
          </a:prstGeom>
        </p:spPr>
      </p:pic>
    </p:spTree>
    <p:extLst>
      <p:ext uri="{BB962C8B-B14F-4D97-AF65-F5344CB8AC3E}">
        <p14:creationId xmlns:p14="http://schemas.microsoft.com/office/powerpoint/2010/main" val="3425962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022A-A61E-4FEB-CC08-0602D4064BB2}"/>
              </a:ext>
            </a:extLst>
          </p:cNvPr>
          <p:cNvSpPr>
            <a:spLocks noGrp="1"/>
          </p:cNvSpPr>
          <p:nvPr>
            <p:ph type="title"/>
          </p:nvPr>
        </p:nvSpPr>
        <p:spPr>
          <a:xfrm>
            <a:off x="508000" y="558800"/>
            <a:ext cx="10807011" cy="1028262"/>
          </a:xfrm>
        </p:spPr>
        <p:txBody>
          <a:bodyPr>
            <a:normAutofit/>
          </a:bodyPr>
          <a:lstStyle/>
          <a:p>
            <a:r>
              <a:rPr lang="en-US" sz="4400" dirty="0">
                <a:latin typeface="Times New Roman" panose="02020603050405020304" pitchFamily="18" charset="0"/>
                <a:cs typeface="Times New Roman" panose="02020603050405020304" pitchFamily="18" charset="0"/>
              </a:rPr>
              <a:t>Source code:                output:</a:t>
            </a:r>
          </a:p>
        </p:txBody>
      </p:sp>
      <p:pic>
        <p:nvPicPr>
          <p:cNvPr id="7" name="Content Placeholder 6" descr="A screenshot of a computer&#10;&#10;Description automatically generated">
            <a:extLst>
              <a:ext uri="{FF2B5EF4-FFF2-40B4-BE49-F238E27FC236}">
                <a16:creationId xmlns:a16="http://schemas.microsoft.com/office/drawing/2014/main" id="{C75BDB91-FDC6-1D14-0C79-DF2F5094B890}"/>
              </a:ext>
            </a:extLst>
          </p:cNvPr>
          <p:cNvPicPr>
            <a:picLocks noGrp="1" noChangeAspect="1"/>
          </p:cNvPicPr>
          <p:nvPr>
            <p:ph sz="quarter" idx="13"/>
          </p:nvPr>
        </p:nvPicPr>
        <p:blipFill>
          <a:blip r:embed="rId2"/>
          <a:stretch>
            <a:fillRect/>
          </a:stretch>
        </p:blipFill>
        <p:spPr>
          <a:xfrm>
            <a:off x="115613" y="1713186"/>
            <a:ext cx="6173428" cy="4921294"/>
          </a:xfrm>
        </p:spPr>
      </p:pic>
      <p:pic>
        <p:nvPicPr>
          <p:cNvPr id="10" name="Picture 9" descr="A screenshot of a computer&#10;&#10;Description automatically generated">
            <a:extLst>
              <a:ext uri="{FF2B5EF4-FFF2-40B4-BE49-F238E27FC236}">
                <a16:creationId xmlns:a16="http://schemas.microsoft.com/office/drawing/2014/main" id="{A5151A7A-89B2-6984-8D80-2F41C8EB8EFF}"/>
              </a:ext>
            </a:extLst>
          </p:cNvPr>
          <p:cNvPicPr>
            <a:picLocks noChangeAspect="1"/>
          </p:cNvPicPr>
          <p:nvPr/>
        </p:nvPicPr>
        <p:blipFill>
          <a:blip r:embed="rId3"/>
          <a:stretch>
            <a:fillRect/>
          </a:stretch>
        </p:blipFill>
        <p:spPr>
          <a:xfrm>
            <a:off x="6421821" y="1702677"/>
            <a:ext cx="5654566" cy="4921294"/>
          </a:xfrm>
          <a:prstGeom prst="rect">
            <a:avLst/>
          </a:prstGeom>
        </p:spPr>
      </p:pic>
    </p:spTree>
    <p:extLst>
      <p:ext uri="{BB962C8B-B14F-4D97-AF65-F5344CB8AC3E}">
        <p14:creationId xmlns:p14="http://schemas.microsoft.com/office/powerpoint/2010/main" val="4192034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F2CA-5F6F-7C27-310D-117E5596A322}"/>
              </a:ext>
            </a:extLst>
          </p:cNvPr>
          <p:cNvSpPr>
            <a:spLocks noGrp="1"/>
          </p:cNvSpPr>
          <p:nvPr>
            <p:ph type="title"/>
          </p:nvPr>
        </p:nvSpPr>
        <p:spPr>
          <a:xfrm>
            <a:off x="1141413" y="609600"/>
            <a:ext cx="9905998" cy="1361440"/>
          </a:xfrm>
        </p:spPr>
        <p:txBody>
          <a:bodyPr>
            <a:normAutofit/>
          </a:bodyPr>
          <a:lstStyle/>
          <a:p>
            <a:r>
              <a:rPr lang="en-US" sz="4400" dirty="0">
                <a:latin typeface="Times New Roman" panose="02020603050405020304" pitchFamily="18" charset="0"/>
                <a:cs typeface="Times New Roman" panose="02020603050405020304" pitchFamily="18" charset="0"/>
              </a:rPr>
              <a:t>Jenkins</a:t>
            </a:r>
          </a:p>
        </p:txBody>
      </p:sp>
      <p:sp>
        <p:nvSpPr>
          <p:cNvPr id="3" name="Content Placeholder 2">
            <a:extLst>
              <a:ext uri="{FF2B5EF4-FFF2-40B4-BE49-F238E27FC236}">
                <a16:creationId xmlns:a16="http://schemas.microsoft.com/office/drawing/2014/main" id="{93165791-3FFE-212D-E133-A585611B1D73}"/>
              </a:ext>
            </a:extLst>
          </p:cNvPr>
          <p:cNvSpPr>
            <a:spLocks noGrp="1"/>
          </p:cNvSpPr>
          <p:nvPr>
            <p:ph sz="quarter" idx="13"/>
          </p:nvPr>
        </p:nvSpPr>
        <p:spPr>
          <a:xfrm>
            <a:off x="913774" y="1971040"/>
            <a:ext cx="10363826" cy="3820159"/>
          </a:xfrm>
        </p:spPr>
        <p:txBody>
          <a:bodyPr/>
          <a:lstStyle/>
          <a:p>
            <a:pPr algn="just"/>
            <a:r>
              <a:rPr lang="en-US" sz="2800" dirty="0">
                <a:latin typeface="Times New Roman" panose="02020603050405020304" pitchFamily="18" charset="0"/>
                <a:cs typeface="Times New Roman" panose="02020603050405020304" pitchFamily="18" charset="0"/>
              </a:rPr>
              <a:t>Jenkins, a leading automation server , plays a pivotal role in our project by automating the build and deployment processes.</a:t>
            </a:r>
          </a:p>
          <a:p>
            <a:r>
              <a:rPr lang="en-US" sz="2800" dirty="0">
                <a:latin typeface="Times New Roman" panose="02020603050405020304" pitchFamily="18" charset="0"/>
                <a:cs typeface="Times New Roman" panose="02020603050405020304" pitchFamily="18" charset="0"/>
              </a:rPr>
              <a:t>This enables continuous integration and continuous delivery ensuring that code changes are tested and deployed efficiently</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61009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DE2B8-8BD8-9884-FE35-588B5791D0E8}"/>
              </a:ext>
            </a:extLst>
          </p:cNvPr>
          <p:cNvSpPr>
            <a:spLocks noGrp="1"/>
          </p:cNvSpPr>
          <p:nvPr>
            <p:ph type="title"/>
          </p:nvPr>
        </p:nvSpPr>
        <p:spPr>
          <a:xfrm>
            <a:off x="913774" y="107240"/>
            <a:ext cx="10364451" cy="1596177"/>
          </a:xfrm>
        </p:spPr>
        <p:txBody>
          <a:bodyPr>
            <a:normAutofit/>
          </a:bodyPr>
          <a:lstStyle/>
          <a:p>
            <a:r>
              <a:rPr lang="en-US" sz="4400" dirty="0">
                <a:latin typeface="Times New Roman" panose="02020603050405020304" pitchFamily="18" charset="0"/>
                <a:cs typeface="Times New Roman" panose="02020603050405020304" pitchFamily="18" charset="0"/>
              </a:rPr>
              <a:t>Jenkins build </a:t>
            </a:r>
            <a:r>
              <a:rPr lang="en-US" sz="4400" dirty="0" err="1">
                <a:latin typeface="Times New Roman" panose="02020603050405020304" pitchFamily="18" charset="0"/>
                <a:cs typeface="Times New Roman" panose="02020603050405020304" pitchFamily="18" charset="0"/>
              </a:rPr>
              <a:t>uI</a:t>
            </a:r>
            <a:endParaRPr lang="en-US" sz="4400" dirty="0">
              <a:latin typeface="Times New Roman" panose="02020603050405020304" pitchFamily="18" charset="0"/>
              <a:cs typeface="Times New Roman" panose="02020603050405020304" pitchFamily="18" charset="0"/>
            </a:endParaRPr>
          </a:p>
        </p:txBody>
      </p:sp>
      <p:pic>
        <p:nvPicPr>
          <p:cNvPr id="7" name="Content Placeholder 6" descr="A screenshot of a computer&#10;&#10;Description automatically generated">
            <a:extLst>
              <a:ext uri="{FF2B5EF4-FFF2-40B4-BE49-F238E27FC236}">
                <a16:creationId xmlns:a16="http://schemas.microsoft.com/office/drawing/2014/main" id="{67ADF3B4-2B18-5554-6940-BD075BAD7414}"/>
              </a:ext>
            </a:extLst>
          </p:cNvPr>
          <p:cNvPicPr>
            <a:picLocks noGrp="1" noChangeAspect="1"/>
          </p:cNvPicPr>
          <p:nvPr>
            <p:ph sz="quarter" idx="13"/>
          </p:nvPr>
        </p:nvPicPr>
        <p:blipFill>
          <a:blip r:embed="rId2"/>
          <a:stretch>
            <a:fillRect/>
          </a:stretch>
        </p:blipFill>
        <p:spPr>
          <a:xfrm>
            <a:off x="913775" y="2082799"/>
            <a:ext cx="10668626" cy="4223407"/>
          </a:xfrm>
        </p:spPr>
      </p:pic>
    </p:spTree>
    <p:extLst>
      <p:ext uri="{BB962C8B-B14F-4D97-AF65-F5344CB8AC3E}">
        <p14:creationId xmlns:p14="http://schemas.microsoft.com/office/powerpoint/2010/main" val="89523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B0B681-F363-611C-C182-D4525CC330C2}"/>
              </a:ext>
            </a:extLst>
          </p:cNvPr>
          <p:cNvSpPr>
            <a:spLocks noGrp="1"/>
          </p:cNvSpPr>
          <p:nvPr>
            <p:ph sz="quarter" idx="13"/>
          </p:nvPr>
        </p:nvSpPr>
        <p:spPr>
          <a:xfrm>
            <a:off x="409903" y="189186"/>
            <a:ext cx="11201994" cy="5887149"/>
          </a:xfrm>
        </p:spPr>
        <p:txBody>
          <a:bodyPr>
            <a:normAutofit/>
          </a:bodyPr>
          <a:lstStyle/>
          <a:p>
            <a:pPr marL="0" indent="0" algn="ctr">
              <a:buNone/>
            </a:pPr>
            <a:r>
              <a:rPr lang="en-US" sz="48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334740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E51D-CC42-0966-7F4F-A880E8FAE75D}"/>
              </a:ext>
            </a:extLst>
          </p:cNvPr>
          <p:cNvSpPr>
            <a:spLocks noGrp="1"/>
          </p:cNvSpPr>
          <p:nvPr>
            <p:ph type="ctrTitle"/>
          </p:nvPr>
        </p:nvSpPr>
        <p:spPr>
          <a:xfrm>
            <a:off x="-142240" y="91110"/>
            <a:ext cx="5323840" cy="2038351"/>
          </a:xfrm>
        </p:spPr>
        <p:txBody>
          <a:bodyPr>
            <a:normAutofit/>
          </a:bodyPr>
          <a:lstStyle/>
          <a:p>
            <a:r>
              <a:rPr lang="en-US" sz="4400" dirty="0">
                <a:latin typeface="Times New Roman" panose="02020603050405020304" pitchFamily="18" charset="0"/>
                <a:cs typeface="Times New Roman" panose="02020603050405020304" pitchFamily="18" charset="0"/>
              </a:rPr>
              <a:t>Contents :</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4893A3A-0A41-E193-CB76-9F9AF196F420}"/>
              </a:ext>
            </a:extLst>
          </p:cNvPr>
          <p:cNvSpPr>
            <a:spLocks noGrp="1"/>
          </p:cNvSpPr>
          <p:nvPr>
            <p:ph type="subTitle" idx="1"/>
          </p:nvPr>
        </p:nvSpPr>
        <p:spPr>
          <a:xfrm>
            <a:off x="4978400" y="2489200"/>
            <a:ext cx="7213599" cy="3495040"/>
          </a:xfrm>
        </p:spPr>
        <p:txBody>
          <a:bodyPr>
            <a:normAutofit fontScale="25000" lnSpcReduction="20000"/>
          </a:bodyPr>
          <a:lstStyle/>
          <a:p>
            <a:pPr algn="just"/>
            <a:r>
              <a:rPr lang="en-US" sz="14400" dirty="0">
                <a:solidFill>
                  <a:schemeClr val="tx1"/>
                </a:solidFill>
                <a:latin typeface="Times New Roman" panose="02020603050405020304" pitchFamily="18" charset="0"/>
                <a:cs typeface="Times New Roman" panose="02020603050405020304" pitchFamily="18" charset="0"/>
              </a:rPr>
              <a:t>1.Introduction</a:t>
            </a:r>
          </a:p>
          <a:p>
            <a:pPr algn="just"/>
            <a:r>
              <a:rPr lang="en-US" sz="14400" dirty="0">
                <a:solidFill>
                  <a:schemeClr val="tx1"/>
                </a:solidFill>
                <a:latin typeface="Times New Roman" panose="02020603050405020304" pitchFamily="18" charset="0"/>
                <a:cs typeface="Times New Roman" panose="02020603050405020304" pitchFamily="18" charset="0"/>
              </a:rPr>
              <a:t>2. Spring boot</a:t>
            </a:r>
          </a:p>
          <a:p>
            <a:pPr algn="just"/>
            <a:r>
              <a:rPr lang="en-US" sz="14400" dirty="0">
                <a:solidFill>
                  <a:schemeClr val="tx1"/>
                </a:solidFill>
                <a:latin typeface="Times New Roman" panose="02020603050405020304" pitchFamily="18" charset="0"/>
                <a:cs typeface="Times New Roman" panose="02020603050405020304" pitchFamily="18" charset="0"/>
              </a:rPr>
              <a:t>3. Selenium</a:t>
            </a:r>
          </a:p>
          <a:p>
            <a:pPr algn="just"/>
            <a:r>
              <a:rPr lang="en-US" sz="14400" dirty="0">
                <a:solidFill>
                  <a:schemeClr val="tx1"/>
                </a:solidFill>
                <a:latin typeface="Times New Roman" panose="02020603050405020304" pitchFamily="18" charset="0"/>
                <a:cs typeface="Times New Roman" panose="02020603050405020304" pitchFamily="18" charset="0"/>
              </a:rPr>
              <a:t>4.Testng</a:t>
            </a:r>
          </a:p>
          <a:p>
            <a:pPr algn="just"/>
            <a:r>
              <a:rPr lang="en-US" sz="14400" dirty="0">
                <a:solidFill>
                  <a:schemeClr val="tx1"/>
                </a:solidFill>
                <a:latin typeface="Times New Roman" panose="02020603050405020304" pitchFamily="18" charset="0"/>
                <a:cs typeface="Times New Roman" panose="02020603050405020304" pitchFamily="18" charset="0"/>
              </a:rPr>
              <a:t>5.Jenkins</a:t>
            </a:r>
          </a:p>
          <a:p>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728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6AF-D7DB-AF2C-CCAA-B4AF6D6A0C9E}"/>
              </a:ext>
            </a:extLst>
          </p:cNvPr>
          <p:cNvSpPr>
            <a:spLocks noGrp="1"/>
          </p:cNvSpPr>
          <p:nvPr>
            <p:ph type="title"/>
          </p:nvPr>
        </p:nvSpPr>
        <p:spPr>
          <a:xfrm>
            <a:off x="683585" y="467360"/>
            <a:ext cx="10363826" cy="1270000"/>
          </a:xfrm>
        </p:spPr>
        <p:txBody>
          <a:bodyPr>
            <a:normAutofit/>
          </a:bodyPr>
          <a:lstStyle/>
          <a:p>
            <a:r>
              <a:rPr lang="en-US" sz="44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22A67006-B968-991F-AB60-58CFA971B416}"/>
              </a:ext>
            </a:extLst>
          </p:cNvPr>
          <p:cNvSpPr>
            <a:spLocks noGrp="1"/>
          </p:cNvSpPr>
          <p:nvPr>
            <p:ph sz="quarter" idx="13"/>
          </p:nvPr>
        </p:nvSpPr>
        <p:spPr/>
        <p:txBody>
          <a:bodyPr>
            <a:normAutofit/>
          </a:bodyPr>
          <a:lstStyle/>
          <a:p>
            <a:pPr algn="just"/>
            <a:r>
              <a:rPr lang="en-US" sz="2800" dirty="0">
                <a:latin typeface="Times New Roman" panose="02020603050405020304" pitchFamily="18" charset="0"/>
                <a:cs typeface="Times New Roman" panose="02020603050405020304" pitchFamily="18" charset="0"/>
              </a:rPr>
              <a:t>This presentation is about the automating the website using selenium tool and shows that how we can automate the process by using different functions and we can load the site and perform various functionalities using testing framework</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0298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C7CF-CCB6-8935-9657-567A9588EE38}"/>
              </a:ext>
            </a:extLst>
          </p:cNvPr>
          <p:cNvSpPr>
            <a:spLocks noGrp="1"/>
          </p:cNvSpPr>
          <p:nvPr>
            <p:ph type="title"/>
          </p:nvPr>
        </p:nvSpPr>
        <p:spPr>
          <a:xfrm>
            <a:off x="913774" y="254000"/>
            <a:ext cx="10133637" cy="1656080"/>
          </a:xfrm>
        </p:spPr>
        <p:txBody>
          <a:bodyPr/>
          <a:lstStyle/>
          <a:p>
            <a:r>
              <a:rPr lang="en-US" sz="4400" dirty="0">
                <a:latin typeface="Times New Roman" panose="02020603050405020304" pitchFamily="18" charset="0"/>
                <a:cs typeface="Times New Roman" panose="02020603050405020304" pitchFamily="18" charset="0"/>
              </a:rPr>
              <a:t>Spring Boot</a:t>
            </a:r>
            <a:r>
              <a:rPr lang="en-US"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8B8C42FE-72C1-3ED6-3E35-14C5E792C6A2}"/>
              </a:ext>
            </a:extLst>
          </p:cNvPr>
          <p:cNvSpPr>
            <a:spLocks noGrp="1"/>
          </p:cNvSpPr>
          <p:nvPr>
            <p:ph sz="quarter" idx="13"/>
          </p:nvPr>
        </p:nvSpPr>
        <p:spPr/>
        <p:txBody>
          <a:bodyPr>
            <a:noAutofit/>
          </a:bodyPr>
          <a:lstStyle/>
          <a:p>
            <a:r>
              <a:rPr lang="en-US" sz="2800" b="0" i="0" dirty="0">
                <a:solidFill>
                  <a:schemeClr val="tx1"/>
                </a:solidFill>
                <a:effectLst/>
                <a:latin typeface="Times New Roman" panose="02020603050405020304" pitchFamily="18" charset="0"/>
                <a:cs typeface="Times New Roman" panose="02020603050405020304" pitchFamily="18" charset="0"/>
              </a:rPr>
              <a:t>open source Java-based framework used to create a micro Service.</a:t>
            </a:r>
          </a:p>
          <a:p>
            <a:r>
              <a:rPr lang="en-US" sz="2800" dirty="0">
                <a:solidFill>
                  <a:schemeClr val="tx1"/>
                </a:solidFill>
                <a:latin typeface="Times New Roman" panose="02020603050405020304" pitchFamily="18" charset="0"/>
                <a:cs typeface="Times New Roman" panose="02020603050405020304" pitchFamily="18" charset="0"/>
              </a:rPr>
              <a:t>Spring is Light weight framework</a:t>
            </a:r>
          </a:p>
          <a:p>
            <a:r>
              <a:rPr lang="en-US" sz="2800" dirty="0">
                <a:solidFill>
                  <a:schemeClr val="tx1"/>
                </a:solidFill>
                <a:latin typeface="Times New Roman" panose="02020603050405020304" pitchFamily="18" charset="0"/>
                <a:cs typeface="Times New Roman" panose="02020603050405020304" pitchFamily="18" charset="0"/>
              </a:rPr>
              <a:t>It has Auto configuration</a:t>
            </a:r>
          </a:p>
          <a:p>
            <a:r>
              <a:rPr lang="en-US" sz="2800" dirty="0">
                <a:solidFill>
                  <a:schemeClr val="tx1"/>
                </a:solidFill>
                <a:latin typeface="Times New Roman" panose="02020603050405020304" pitchFamily="18" charset="0"/>
                <a:cs typeface="Times New Roman" panose="02020603050405020304" pitchFamily="18" charset="0"/>
              </a:rPr>
              <a:t>It is widely used in industry to create java applications ,especially in microservices </a:t>
            </a:r>
          </a:p>
          <a:p>
            <a:r>
              <a:rPr lang="en-US" sz="2800" dirty="0">
                <a:latin typeface="Times New Roman" panose="02020603050405020304" pitchFamily="18" charset="0"/>
                <a:cs typeface="Times New Roman" panose="02020603050405020304" pitchFamily="18" charset="0"/>
              </a:rPr>
              <a:t>Spring initializer generally creates the skeleton with a dependency</a:t>
            </a:r>
          </a:p>
        </p:txBody>
      </p:sp>
    </p:spTree>
    <p:extLst>
      <p:ext uri="{BB962C8B-B14F-4D97-AF65-F5344CB8AC3E}">
        <p14:creationId xmlns:p14="http://schemas.microsoft.com/office/powerpoint/2010/main" val="290704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CA12-AD16-A478-5F82-FFB89B2FD5CB}"/>
              </a:ext>
            </a:extLst>
          </p:cNvPr>
          <p:cNvSpPr>
            <a:spLocks noGrp="1"/>
          </p:cNvSpPr>
          <p:nvPr>
            <p:ph type="title"/>
          </p:nvPr>
        </p:nvSpPr>
        <p:spPr>
          <a:xfrm>
            <a:off x="416561" y="152400"/>
            <a:ext cx="7294880" cy="1534160"/>
          </a:xfrm>
        </p:spPr>
        <p:txBody>
          <a:bodyPr>
            <a:normAutofit/>
          </a:bodyPr>
          <a:lstStyle/>
          <a:p>
            <a:r>
              <a:rPr lang="en-US" sz="4400" dirty="0">
                <a:latin typeface="Times New Roman" panose="02020603050405020304" pitchFamily="18" charset="0"/>
                <a:cs typeface="Times New Roman" panose="02020603050405020304" pitchFamily="18" charset="0"/>
              </a:rPr>
              <a:t>Spring boot initializer</a:t>
            </a:r>
          </a:p>
        </p:txBody>
      </p:sp>
      <p:pic>
        <p:nvPicPr>
          <p:cNvPr id="12" name="Content Placeholder 11" descr="A screenshot of a computer&#10;&#10;Description automatically generated">
            <a:extLst>
              <a:ext uri="{FF2B5EF4-FFF2-40B4-BE49-F238E27FC236}">
                <a16:creationId xmlns:a16="http://schemas.microsoft.com/office/drawing/2014/main" id="{9F5697D1-846C-0F7D-617D-E6AE27E370A9}"/>
              </a:ext>
            </a:extLst>
          </p:cNvPr>
          <p:cNvPicPr>
            <a:picLocks noGrp="1" noChangeAspect="1"/>
          </p:cNvPicPr>
          <p:nvPr>
            <p:ph sz="quarter" idx="13"/>
          </p:nvPr>
        </p:nvPicPr>
        <p:blipFill>
          <a:blip r:embed="rId2"/>
          <a:stretch>
            <a:fillRect/>
          </a:stretch>
        </p:blipFill>
        <p:spPr>
          <a:xfrm>
            <a:off x="1076960" y="1399979"/>
            <a:ext cx="10535920" cy="4990662"/>
          </a:xfrm>
        </p:spPr>
      </p:pic>
    </p:spTree>
    <p:extLst>
      <p:ext uri="{BB962C8B-B14F-4D97-AF65-F5344CB8AC3E}">
        <p14:creationId xmlns:p14="http://schemas.microsoft.com/office/powerpoint/2010/main" val="1877431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A813-D1E1-27C1-390F-5110B807FD85}"/>
              </a:ext>
            </a:extLst>
          </p:cNvPr>
          <p:cNvSpPr>
            <a:spLocks noGrp="1"/>
          </p:cNvSpPr>
          <p:nvPr>
            <p:ph type="title"/>
          </p:nvPr>
        </p:nvSpPr>
        <p:spPr>
          <a:xfrm>
            <a:off x="1141413" y="609600"/>
            <a:ext cx="9905998" cy="1259840"/>
          </a:xfrm>
        </p:spPr>
        <p:txBody>
          <a:bodyPr/>
          <a:lstStyle/>
          <a:p>
            <a:r>
              <a:rPr lang="en-US" sz="4400" dirty="0">
                <a:latin typeface="Times New Roman" panose="02020603050405020304" pitchFamily="18" charset="0"/>
                <a:cs typeface="Times New Roman" panose="02020603050405020304" pitchFamily="18" charset="0"/>
              </a:rPr>
              <a:t>Selenium</a:t>
            </a:r>
            <a:r>
              <a:rPr lang="en-US"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4870FBF2-B049-4371-634A-E4C376EE3907}"/>
              </a:ext>
            </a:extLst>
          </p:cNvPr>
          <p:cNvSpPr>
            <a:spLocks noGrp="1"/>
          </p:cNvSpPr>
          <p:nvPr>
            <p:ph sz="quarter" idx="13"/>
          </p:nvPr>
        </p:nvSpPr>
        <p:spPr>
          <a:xfrm>
            <a:off x="913774" y="2367092"/>
            <a:ext cx="10211426" cy="2692588"/>
          </a:xfrm>
        </p:spPr>
        <p:txBody>
          <a:bodyPr>
            <a:normAutofit/>
          </a:bodyPr>
          <a:lstStyle/>
          <a:p>
            <a:pPr algn="just"/>
            <a:r>
              <a:rPr lang="en-US" sz="2800" dirty="0">
                <a:latin typeface="Times New Roman" panose="02020603050405020304" pitchFamily="18" charset="0"/>
                <a:cs typeface="Times New Roman" panose="02020603050405020304" pitchFamily="18" charset="0"/>
              </a:rPr>
              <a:t>It provides the tools for automating web browsers.</a:t>
            </a:r>
          </a:p>
          <a:p>
            <a:r>
              <a:rPr lang="en-US" sz="2800" dirty="0">
                <a:latin typeface="Times New Roman" panose="02020603050405020304" pitchFamily="18" charset="0"/>
                <a:cs typeface="Times New Roman" panose="02020603050405020304" pitchFamily="18" charset="0"/>
              </a:rPr>
              <a:t>It allows us to simulate user interactions and validate the functionality of web Applications .</a:t>
            </a:r>
          </a:p>
          <a:p>
            <a:r>
              <a:rPr lang="en-US" sz="2800" dirty="0">
                <a:latin typeface="Times New Roman" panose="02020603050405020304" pitchFamily="18" charset="0"/>
                <a:cs typeface="Times New Roman" panose="02020603050405020304" pitchFamily="18" charset="0"/>
              </a:rPr>
              <a:t>It is widely used for web applications through browsers like chrome, Firefox, edge etc. </a:t>
            </a:r>
          </a:p>
        </p:txBody>
      </p:sp>
    </p:spTree>
    <p:extLst>
      <p:ext uri="{BB962C8B-B14F-4D97-AF65-F5344CB8AC3E}">
        <p14:creationId xmlns:p14="http://schemas.microsoft.com/office/powerpoint/2010/main" val="1826019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A813-D1E1-27C1-390F-5110B807FD85}"/>
              </a:ext>
            </a:extLst>
          </p:cNvPr>
          <p:cNvSpPr>
            <a:spLocks noGrp="1"/>
          </p:cNvSpPr>
          <p:nvPr>
            <p:ph type="title"/>
          </p:nvPr>
        </p:nvSpPr>
        <p:spPr>
          <a:xfrm>
            <a:off x="1141413" y="609600"/>
            <a:ext cx="9905998" cy="1259840"/>
          </a:xfrm>
        </p:spPr>
        <p:txBody>
          <a:bodyPr/>
          <a:lstStyle/>
          <a:p>
            <a:r>
              <a:rPr lang="en-US" sz="4400" dirty="0">
                <a:latin typeface="Times New Roman" panose="02020603050405020304" pitchFamily="18" charset="0"/>
                <a:cs typeface="Times New Roman" panose="02020603050405020304" pitchFamily="18" charset="0"/>
              </a:rPr>
              <a:t>TESTNG</a:t>
            </a:r>
            <a:r>
              <a:rPr lang="en-US"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4870FBF2-B049-4371-634A-E4C376EE3907}"/>
              </a:ext>
            </a:extLst>
          </p:cNvPr>
          <p:cNvSpPr>
            <a:spLocks noGrp="1"/>
          </p:cNvSpPr>
          <p:nvPr>
            <p:ph sz="quarter" idx="13"/>
          </p:nvPr>
        </p:nvSpPr>
        <p:spPr>
          <a:xfrm>
            <a:off x="1300480" y="3180080"/>
            <a:ext cx="9824720" cy="1879600"/>
          </a:xfrm>
        </p:spPr>
        <p:txBody>
          <a:bodyPr>
            <a:noAutofit/>
          </a:bodyPr>
          <a:lstStyle/>
          <a:p>
            <a:pPr algn="just"/>
            <a:r>
              <a:rPr lang="en-US" sz="2800" b="0" i="0" dirty="0">
                <a:solidFill>
                  <a:schemeClr val="tx1"/>
                </a:solidFill>
                <a:effectLst/>
                <a:latin typeface="Inter"/>
              </a:rPr>
              <a:t>It is a Java-based open-source test automation framework. It covers a broader range of test categories: unit, functional, end-to-end, integration, </a:t>
            </a:r>
            <a:r>
              <a:rPr lang="en-US" sz="2800" b="0" i="0" dirty="0" err="1">
                <a:solidFill>
                  <a:schemeClr val="tx1"/>
                </a:solidFill>
                <a:effectLst/>
                <a:latin typeface="Inter"/>
              </a:rPr>
              <a:t>etc</a:t>
            </a:r>
            <a:endParaRPr lang="en-US" sz="2800" dirty="0">
              <a:solidFill>
                <a:schemeClr val="tx1"/>
              </a:solidFill>
              <a:latin typeface="Times New Roman" panose="02020603050405020304" pitchFamily="18" charset="0"/>
              <a:cs typeface="Times New Roman" panose="02020603050405020304" pitchFamily="18" charset="0"/>
            </a:endParaRPr>
          </a:p>
          <a:p>
            <a:pPr algn="just"/>
            <a:r>
              <a:rPr lang="en-US" sz="2800" b="0" i="0" dirty="0">
                <a:solidFill>
                  <a:schemeClr val="tx1"/>
                </a:solidFill>
                <a:effectLst/>
                <a:latin typeface="Inter"/>
              </a:rPr>
              <a:t>This framework is quite popular among developers and testers for test creation due to its useful features like grouping, dependence, prioritization, ease of using multiple annotations, etc</a:t>
            </a:r>
            <a:r>
              <a:rPr lang="en-US" sz="2800" b="0" i="0" dirty="0">
                <a:solidFill>
                  <a:srgbClr val="191919"/>
                </a:solidFill>
                <a:effectLst/>
                <a:latin typeface="Inter"/>
              </a:rPr>
              <a:t>.</a:t>
            </a:r>
          </a:p>
          <a:p>
            <a:pPr algn="just"/>
            <a:r>
              <a:rPr lang="en-US" sz="2800" dirty="0" err="1">
                <a:latin typeface="Times New Roman" panose="02020603050405020304" pitchFamily="18" charset="0"/>
                <a:cs typeface="Times New Roman" panose="02020603050405020304" pitchFamily="18" charset="0"/>
              </a:rPr>
              <a:t>Testng</a:t>
            </a:r>
            <a:r>
              <a:rPr lang="en-US" sz="2800" dirty="0">
                <a:latin typeface="Times New Roman" panose="02020603050405020304" pitchFamily="18" charset="0"/>
                <a:cs typeface="Times New Roman" panose="02020603050405020304" pitchFamily="18" charset="0"/>
              </a:rPr>
              <a:t> enables you to group testcases easily which is not possible in JUnit </a:t>
            </a:r>
          </a:p>
        </p:txBody>
      </p:sp>
    </p:spTree>
    <p:extLst>
      <p:ext uri="{BB962C8B-B14F-4D97-AF65-F5344CB8AC3E}">
        <p14:creationId xmlns:p14="http://schemas.microsoft.com/office/powerpoint/2010/main" val="2811432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022A-A61E-4FEB-CC08-0602D4064BB2}"/>
              </a:ext>
            </a:extLst>
          </p:cNvPr>
          <p:cNvSpPr>
            <a:spLocks noGrp="1"/>
          </p:cNvSpPr>
          <p:nvPr>
            <p:ph type="title"/>
          </p:nvPr>
        </p:nvSpPr>
        <p:spPr>
          <a:xfrm>
            <a:off x="493986" y="599440"/>
            <a:ext cx="10821025" cy="957142"/>
          </a:xfrm>
        </p:spPr>
        <p:txBody>
          <a:bodyPr>
            <a:normAutofit/>
          </a:bodyPr>
          <a:lstStyle/>
          <a:p>
            <a:r>
              <a:rPr lang="en-US" sz="4400" dirty="0">
                <a:latin typeface="Times New Roman" panose="02020603050405020304" pitchFamily="18" charset="0"/>
                <a:cs typeface="Times New Roman" panose="02020603050405020304" pitchFamily="18" charset="0"/>
              </a:rPr>
              <a:t>Source code:                 output:                 </a:t>
            </a:r>
          </a:p>
        </p:txBody>
      </p:sp>
      <p:pic>
        <p:nvPicPr>
          <p:cNvPr id="11" name="Content Placeholder 10" descr="A screenshot of a computer&#10;&#10;Description automatically generated">
            <a:extLst>
              <a:ext uri="{FF2B5EF4-FFF2-40B4-BE49-F238E27FC236}">
                <a16:creationId xmlns:a16="http://schemas.microsoft.com/office/drawing/2014/main" id="{72CB69C4-44A5-F3FE-6657-AC5C47DB5128}"/>
              </a:ext>
            </a:extLst>
          </p:cNvPr>
          <p:cNvPicPr>
            <a:picLocks noGrp="1" noChangeAspect="1"/>
          </p:cNvPicPr>
          <p:nvPr>
            <p:ph sz="quarter" idx="13"/>
          </p:nvPr>
        </p:nvPicPr>
        <p:blipFill>
          <a:blip r:embed="rId2"/>
          <a:stretch>
            <a:fillRect/>
          </a:stretch>
        </p:blipFill>
        <p:spPr>
          <a:xfrm>
            <a:off x="123291" y="1797269"/>
            <a:ext cx="6226138" cy="4656083"/>
          </a:xfrm>
        </p:spPr>
      </p:pic>
      <p:pic>
        <p:nvPicPr>
          <p:cNvPr id="13" name="Picture 12" descr="A screenshot of a computer&#10;&#10;Description automatically generated">
            <a:extLst>
              <a:ext uri="{FF2B5EF4-FFF2-40B4-BE49-F238E27FC236}">
                <a16:creationId xmlns:a16="http://schemas.microsoft.com/office/drawing/2014/main" id="{5245E7C6-5909-CC4A-245E-A4ABAF8760FB}"/>
              </a:ext>
            </a:extLst>
          </p:cNvPr>
          <p:cNvPicPr>
            <a:picLocks noChangeAspect="1"/>
          </p:cNvPicPr>
          <p:nvPr/>
        </p:nvPicPr>
        <p:blipFill>
          <a:blip r:embed="rId3"/>
          <a:stretch>
            <a:fillRect/>
          </a:stretch>
        </p:blipFill>
        <p:spPr>
          <a:xfrm>
            <a:off x="6484882" y="1797269"/>
            <a:ext cx="5583827" cy="4656083"/>
          </a:xfrm>
          <a:prstGeom prst="rect">
            <a:avLst/>
          </a:prstGeom>
        </p:spPr>
      </p:pic>
    </p:spTree>
    <p:extLst>
      <p:ext uri="{BB962C8B-B14F-4D97-AF65-F5344CB8AC3E}">
        <p14:creationId xmlns:p14="http://schemas.microsoft.com/office/powerpoint/2010/main" val="3664992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022A-A61E-4FEB-CC08-0602D4064BB2}"/>
              </a:ext>
            </a:extLst>
          </p:cNvPr>
          <p:cNvSpPr>
            <a:spLocks noGrp="1"/>
          </p:cNvSpPr>
          <p:nvPr>
            <p:ph type="title"/>
          </p:nvPr>
        </p:nvSpPr>
        <p:spPr>
          <a:xfrm>
            <a:off x="508000" y="558800"/>
            <a:ext cx="10807011" cy="1028262"/>
          </a:xfrm>
        </p:spPr>
        <p:txBody>
          <a:bodyPr>
            <a:normAutofit/>
          </a:bodyPr>
          <a:lstStyle/>
          <a:p>
            <a:r>
              <a:rPr lang="en-US" sz="4400" dirty="0">
                <a:latin typeface="Times New Roman" panose="02020603050405020304" pitchFamily="18" charset="0"/>
                <a:cs typeface="Times New Roman" panose="02020603050405020304" pitchFamily="18" charset="0"/>
              </a:rPr>
              <a:t>Source code:             output:</a:t>
            </a:r>
          </a:p>
        </p:txBody>
      </p:sp>
      <p:pic>
        <p:nvPicPr>
          <p:cNvPr id="6" name="Content Placeholder 5" descr="A computer screen shot of a computer&#10;&#10;Description automatically generated">
            <a:extLst>
              <a:ext uri="{FF2B5EF4-FFF2-40B4-BE49-F238E27FC236}">
                <a16:creationId xmlns:a16="http://schemas.microsoft.com/office/drawing/2014/main" id="{187B5059-85D3-1501-D81D-CC7047D45933}"/>
              </a:ext>
            </a:extLst>
          </p:cNvPr>
          <p:cNvPicPr>
            <a:picLocks noGrp="1" noChangeAspect="1"/>
          </p:cNvPicPr>
          <p:nvPr>
            <p:ph sz="quarter" idx="13"/>
          </p:nvPr>
        </p:nvPicPr>
        <p:blipFill>
          <a:blip r:embed="rId2"/>
          <a:stretch>
            <a:fillRect/>
          </a:stretch>
        </p:blipFill>
        <p:spPr>
          <a:xfrm>
            <a:off x="6228080" y="1757680"/>
            <a:ext cx="5801360" cy="4622800"/>
          </a:xfrm>
        </p:spPr>
      </p:pic>
      <p:pic>
        <p:nvPicPr>
          <p:cNvPr id="8" name="Picture 7" descr="A screenshot of a computer&#10;&#10;Description automatically generated">
            <a:extLst>
              <a:ext uri="{FF2B5EF4-FFF2-40B4-BE49-F238E27FC236}">
                <a16:creationId xmlns:a16="http://schemas.microsoft.com/office/drawing/2014/main" id="{A5C66A03-A88C-B737-742A-9B57907C72C1}"/>
              </a:ext>
            </a:extLst>
          </p:cNvPr>
          <p:cNvPicPr>
            <a:picLocks noChangeAspect="1"/>
          </p:cNvPicPr>
          <p:nvPr/>
        </p:nvPicPr>
        <p:blipFill>
          <a:blip r:embed="rId3"/>
          <a:stretch>
            <a:fillRect/>
          </a:stretch>
        </p:blipFill>
        <p:spPr>
          <a:xfrm>
            <a:off x="71120" y="1757680"/>
            <a:ext cx="6024880" cy="4622800"/>
          </a:xfrm>
          <a:prstGeom prst="rect">
            <a:avLst/>
          </a:prstGeom>
        </p:spPr>
      </p:pic>
    </p:spTree>
    <p:extLst>
      <p:ext uri="{BB962C8B-B14F-4D97-AF65-F5344CB8AC3E}">
        <p14:creationId xmlns:p14="http://schemas.microsoft.com/office/powerpoint/2010/main" val="14577175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113</TotalTime>
  <Words>306</Words>
  <Application>Microsoft Office PowerPoint</Application>
  <PresentationFormat>Widescreen</PresentationFormat>
  <Paragraphs>36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Century Gothic</vt:lpstr>
      <vt:lpstr>Inter</vt:lpstr>
      <vt:lpstr>Times New Roman</vt:lpstr>
      <vt:lpstr>Mesh</vt:lpstr>
      <vt:lpstr>Automation on FLIPKART website using Selenium and JENKINS</vt:lpstr>
      <vt:lpstr>Contents : </vt:lpstr>
      <vt:lpstr>Introduction</vt:lpstr>
      <vt:lpstr>Spring Boot </vt:lpstr>
      <vt:lpstr>Spring boot initializer</vt:lpstr>
      <vt:lpstr>Selenium </vt:lpstr>
      <vt:lpstr>TESTNG </vt:lpstr>
      <vt:lpstr>Source code:                 output:                 </vt:lpstr>
      <vt:lpstr>Source code:             output:</vt:lpstr>
      <vt:lpstr>Source code:                output:</vt:lpstr>
      <vt:lpstr>Source code:                output:</vt:lpstr>
      <vt:lpstr>Source code:                output:</vt:lpstr>
      <vt:lpstr>Jenkins</vt:lpstr>
      <vt:lpstr>Jenkins build uI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on Giva Jewelry website using Selenium</dc:title>
  <dc:creator>Shamika Naik</dc:creator>
  <cp:lastModifiedBy>Vaishnavi Adilla</cp:lastModifiedBy>
  <cp:revision>5</cp:revision>
  <dcterms:created xsi:type="dcterms:W3CDTF">2023-10-04T13:42:40Z</dcterms:created>
  <dcterms:modified xsi:type="dcterms:W3CDTF">2023-10-05T04:08:38Z</dcterms:modified>
</cp:coreProperties>
</file>